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359" r:id="rId4"/>
    <p:sldId id="360" r:id="rId5"/>
    <p:sldId id="361" r:id="rId6"/>
    <p:sldId id="373" r:id="rId7"/>
    <p:sldId id="367" r:id="rId8"/>
    <p:sldId id="362" r:id="rId9"/>
    <p:sldId id="363" r:id="rId10"/>
    <p:sldId id="364" r:id="rId11"/>
    <p:sldId id="365" r:id="rId12"/>
    <p:sldId id="366" r:id="rId13"/>
    <p:sldId id="374" r:id="rId14"/>
    <p:sldId id="368" r:id="rId15"/>
    <p:sldId id="369" r:id="rId16"/>
    <p:sldId id="370" r:id="rId17"/>
    <p:sldId id="375" r:id="rId18"/>
    <p:sldId id="371" r:id="rId19"/>
    <p:sldId id="372" r:id="rId20"/>
    <p:sldId id="3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08/06/2020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By Dr. Ahmed S. Abdullah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844169" y="3643988"/>
            <a:ext cx="10503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ItcKabel-Book"/>
              </a:rPr>
              <a:t>Sinusoidal Alternating Waveforms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27707-3C18-479F-8AC6-5EED598457B6}"/>
              </a:ext>
            </a:extLst>
          </p:cNvPr>
          <p:cNvSpPr/>
          <p:nvPr/>
        </p:nvSpPr>
        <p:spPr>
          <a:xfrm>
            <a:off x="4670320" y="2798513"/>
            <a:ext cx="2900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ItcKabel-Book"/>
              </a:rPr>
              <a:t>AC Circuits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1399592" y="169961"/>
            <a:ext cx="9680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1000B"/>
                </a:solidFill>
                <a:latin typeface="ItcKabel-Book"/>
              </a:rPr>
              <a:t>GENERAL FORMAT FOR THE SINUSOIDAL VOLTAGE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5C79C3-335A-4C74-8EAA-28027AFDD8B2}"/>
                  </a:ext>
                </a:extLst>
              </p:cNvPr>
              <p:cNvSpPr txBox="1"/>
              <p:nvPr/>
            </p:nvSpPr>
            <p:spPr>
              <a:xfrm>
                <a:off x="314442" y="2914459"/>
                <a:ext cx="30480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5C79C3-335A-4C74-8EAA-28027AFDD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42" y="2914459"/>
                <a:ext cx="3048014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74DD210-65D5-4D39-AFD2-EA3DE204E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69" y="685800"/>
            <a:ext cx="8334531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4A07BA-AFD7-4931-89B8-FC659C0AA50B}"/>
                  </a:ext>
                </a:extLst>
              </p:cNvPr>
              <p:cNvSpPr txBox="1"/>
              <p:nvPr/>
            </p:nvSpPr>
            <p:spPr>
              <a:xfrm>
                <a:off x="314442" y="1989367"/>
                <a:ext cx="27921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4A07BA-AFD7-4931-89B8-FC659C0AA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42" y="1989367"/>
                <a:ext cx="279217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C0C833-0B84-4531-BD52-8801C53766A3}"/>
                  </a:ext>
                </a:extLst>
              </p:cNvPr>
              <p:cNvSpPr txBox="1"/>
              <p:nvPr/>
            </p:nvSpPr>
            <p:spPr>
              <a:xfrm>
                <a:off x="314442" y="3839551"/>
                <a:ext cx="3495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C0C833-0B84-4531-BD52-8801C5376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42" y="3839551"/>
                <a:ext cx="349525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4D4483-6096-417A-B495-69CD0E2C332B}"/>
                  </a:ext>
                </a:extLst>
              </p:cNvPr>
              <p:cNvSpPr txBox="1"/>
              <p:nvPr/>
            </p:nvSpPr>
            <p:spPr>
              <a:xfrm>
                <a:off x="314442" y="4646112"/>
                <a:ext cx="3328860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4D4483-6096-417A-B495-69CD0E2C3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42" y="4646112"/>
                <a:ext cx="3328860" cy="1037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12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60A5A0-50AD-495B-98BA-0F98D8409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469" y="685800"/>
            <a:ext cx="8334531" cy="5486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C63096-4C05-4E5F-8F4F-E8A92D7CE023}"/>
              </a:ext>
            </a:extLst>
          </p:cNvPr>
          <p:cNvSpPr/>
          <p:nvPr/>
        </p:nvSpPr>
        <p:spPr>
          <a:xfrm>
            <a:off x="1399592" y="169961"/>
            <a:ext cx="9680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1000B"/>
                </a:solidFill>
                <a:latin typeface="ItcKabel-Book"/>
              </a:rPr>
              <a:t>GENERAL FORMAT FOR THE SINUSOIDAL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253D4-FEFA-4BD6-9C77-BA030DBE0541}"/>
                  </a:ext>
                </a:extLst>
              </p:cNvPr>
              <p:cNvSpPr txBox="1"/>
              <p:nvPr/>
            </p:nvSpPr>
            <p:spPr>
              <a:xfrm>
                <a:off x="411872" y="2914459"/>
                <a:ext cx="28531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253D4-FEFA-4BD6-9C77-BA030DBE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72" y="2914459"/>
                <a:ext cx="285315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B4174E-79ED-4AF1-9C52-B61DB37A07C2}"/>
                  </a:ext>
                </a:extLst>
              </p:cNvPr>
              <p:cNvSpPr txBox="1"/>
              <p:nvPr/>
            </p:nvSpPr>
            <p:spPr>
              <a:xfrm>
                <a:off x="411872" y="1989367"/>
                <a:ext cx="25973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B4174E-79ED-4AF1-9C52-B61DB37A0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72" y="1989367"/>
                <a:ext cx="259731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CD8F26-679D-4EF2-BA99-50C5B44D070B}"/>
                  </a:ext>
                </a:extLst>
              </p:cNvPr>
              <p:cNvSpPr txBox="1"/>
              <p:nvPr/>
            </p:nvSpPr>
            <p:spPr>
              <a:xfrm>
                <a:off x="411872" y="3839551"/>
                <a:ext cx="33003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CD8F26-679D-4EF2-BA99-50C5B44D0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72" y="3839551"/>
                <a:ext cx="330039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F28963-70D6-426D-868F-E682FDEBF265}"/>
                  </a:ext>
                </a:extLst>
              </p:cNvPr>
              <p:cNvSpPr txBox="1"/>
              <p:nvPr/>
            </p:nvSpPr>
            <p:spPr>
              <a:xfrm>
                <a:off x="411872" y="4646112"/>
                <a:ext cx="3133999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F28963-70D6-426D-868F-E682FDEB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72" y="4646112"/>
                <a:ext cx="3133999" cy="1037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15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5BF9FA-2CD1-4C71-8DE3-ED79CC16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710" y="1348277"/>
            <a:ext cx="6473628" cy="5486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C63096-4C05-4E5F-8F4F-E8A92D7CE023}"/>
              </a:ext>
            </a:extLst>
          </p:cNvPr>
          <p:cNvSpPr/>
          <p:nvPr/>
        </p:nvSpPr>
        <p:spPr>
          <a:xfrm>
            <a:off x="4833257" y="225945"/>
            <a:ext cx="3097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1000B"/>
                </a:solidFill>
                <a:latin typeface="ItcKabel-Book"/>
              </a:rPr>
              <a:t>Phase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6A27D0-BD96-4B89-AF6A-8F0DEE9DA231}"/>
                  </a:ext>
                </a:extLst>
              </p:cNvPr>
              <p:cNvSpPr txBox="1"/>
              <p:nvPr/>
            </p:nvSpPr>
            <p:spPr>
              <a:xfrm>
                <a:off x="491236" y="2492076"/>
                <a:ext cx="38628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6A27D0-BD96-4B89-AF6A-8F0DEE9DA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36" y="2492076"/>
                <a:ext cx="386285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DCE25B-3038-4A8B-AB8B-C3A98A2E8BCE}"/>
                  </a:ext>
                </a:extLst>
              </p:cNvPr>
              <p:cNvSpPr txBox="1"/>
              <p:nvPr/>
            </p:nvSpPr>
            <p:spPr>
              <a:xfrm>
                <a:off x="407662" y="5134344"/>
                <a:ext cx="38628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DCE25B-3038-4A8B-AB8B-C3A98A2E8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62" y="5134344"/>
                <a:ext cx="386285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161FED4-34A6-46B6-BB7E-AD69EAE1B825}"/>
              </a:ext>
            </a:extLst>
          </p:cNvPr>
          <p:cNvSpPr/>
          <p:nvPr/>
        </p:nvSpPr>
        <p:spPr>
          <a:xfrm>
            <a:off x="491235" y="852205"/>
            <a:ext cx="11535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-Roman"/>
              </a:rPr>
              <a:t>If a sine wave does not pass through zero at </a:t>
            </a:r>
            <a:r>
              <a:rPr lang="en-US" sz="2400" i="1" dirty="0">
                <a:latin typeface="Times-Italic"/>
              </a:rPr>
              <a:t>t =</a:t>
            </a:r>
            <a:r>
              <a:rPr lang="en-US" sz="2400" dirty="0">
                <a:latin typeface="MathematicalPi-One"/>
              </a:rPr>
              <a:t> </a:t>
            </a:r>
            <a:r>
              <a:rPr lang="en-US" sz="2400" dirty="0">
                <a:latin typeface="Times-Roman"/>
              </a:rPr>
              <a:t>0 s as in Figure below, it has a </a:t>
            </a:r>
            <a:r>
              <a:rPr lang="en-US" sz="2400" b="1" dirty="0">
                <a:solidFill>
                  <a:srgbClr val="C00000"/>
                </a:solidFill>
                <a:latin typeface="Times-Bold"/>
              </a:rPr>
              <a:t>phase shift</a:t>
            </a:r>
            <a:r>
              <a:rPr lang="en-US" sz="2400" b="1" dirty="0">
                <a:latin typeface="Times-Bold"/>
              </a:rPr>
              <a:t>. </a:t>
            </a:r>
            <a:r>
              <a:rPr lang="en-US" sz="2400" dirty="0">
                <a:latin typeface="Times-Roman"/>
              </a:rPr>
              <a:t>Waveforms may be shifted to the left or to the right.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319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C63096-4C05-4E5F-8F4F-E8A92D7CE023}"/>
              </a:ext>
            </a:extLst>
          </p:cNvPr>
          <p:cNvSpPr/>
          <p:nvPr/>
        </p:nvSpPr>
        <p:spPr>
          <a:xfrm>
            <a:off x="4833257" y="225945"/>
            <a:ext cx="3097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1000B"/>
                </a:solidFill>
                <a:latin typeface="ItcKabel-Book"/>
              </a:rPr>
              <a:t>Phase Difference</a:t>
            </a:r>
            <a:endParaRPr lang="en-US" sz="28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7E6D7B-0F25-4D33-9198-35ADFEAC8BE6}"/>
              </a:ext>
            </a:extLst>
          </p:cNvPr>
          <p:cNvSpPr/>
          <p:nvPr/>
        </p:nvSpPr>
        <p:spPr>
          <a:xfrm>
            <a:off x="668694" y="905270"/>
            <a:ext cx="11246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-Bold"/>
              </a:rPr>
              <a:t>Phase difference </a:t>
            </a:r>
            <a:r>
              <a:rPr lang="en-US" sz="2400">
                <a:latin typeface="Times-Roman"/>
              </a:rPr>
              <a:t>refers to the angular displacement between different waveforms of the same frequency.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87D06-8670-4615-81B9-BCE22038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5675"/>
            <a:ext cx="12192000" cy="312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7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B8557-4B95-49A0-9A5F-40D47F9FE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19" y="2978940"/>
            <a:ext cx="7946401" cy="31394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1CE655-27BF-47A7-8698-2EF82A942E8E}"/>
              </a:ext>
            </a:extLst>
          </p:cNvPr>
          <p:cNvSpPr/>
          <p:nvPr/>
        </p:nvSpPr>
        <p:spPr>
          <a:xfrm>
            <a:off x="4833257" y="225945"/>
            <a:ext cx="3097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1000B"/>
                </a:solidFill>
                <a:latin typeface="ItcKabel-Book"/>
              </a:rPr>
              <a:t>AVERAGE 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54DFA6-A4F9-44B5-B28C-248A1A9E6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01" y="1245985"/>
            <a:ext cx="7115175" cy="13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A7794C-D409-487F-BCAD-BAF6891FB6E8}"/>
                  </a:ext>
                </a:extLst>
              </p:cNvPr>
              <p:cNvSpPr txBox="1"/>
              <p:nvPr/>
            </p:nvSpPr>
            <p:spPr>
              <a:xfrm>
                <a:off x="629816" y="3152001"/>
                <a:ext cx="3581109" cy="93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A7794C-D409-487F-BCAD-BAF6891FB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16" y="3152001"/>
                <a:ext cx="3581109" cy="931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304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14BF10-F430-4126-8676-E172124A8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776" y="2580917"/>
            <a:ext cx="7315200" cy="3917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1CE655-27BF-47A7-8698-2EF82A942E8E}"/>
              </a:ext>
            </a:extLst>
          </p:cNvPr>
          <p:cNvSpPr/>
          <p:nvPr/>
        </p:nvSpPr>
        <p:spPr>
          <a:xfrm>
            <a:off x="4833257" y="225945"/>
            <a:ext cx="3097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1000B"/>
                </a:solidFill>
                <a:latin typeface="ItcKabel-Book"/>
              </a:rPr>
              <a:t>AVERAGE VALUE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62E7E-0053-4C6E-AE97-53D9C2C2CB4E}"/>
              </a:ext>
            </a:extLst>
          </p:cNvPr>
          <p:cNvSpPr/>
          <p:nvPr/>
        </p:nvSpPr>
        <p:spPr>
          <a:xfrm>
            <a:off x="388776" y="88660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Determine the average value of the sinusoidal waveform in Figure shown.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1EF1E-218A-4B71-96D6-FED0CB454B0B}"/>
              </a:ext>
            </a:extLst>
          </p:cNvPr>
          <p:cNvSpPr/>
          <p:nvPr/>
        </p:nvSpPr>
        <p:spPr>
          <a:xfrm>
            <a:off x="388776" y="1671840"/>
            <a:ext cx="11311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66FF"/>
                </a:solidFill>
                <a:latin typeface="Univers-BoldOblique"/>
              </a:rPr>
              <a:t>Solution: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By inspection it is fairly obvious that</a:t>
            </a:r>
          </a:p>
          <a:p>
            <a:r>
              <a:rPr lang="en-US" b="1" i="1" dirty="0">
                <a:solidFill>
                  <a:srgbClr val="0066FF"/>
                </a:solidFill>
                <a:latin typeface="Times-BoldItalic"/>
              </a:rPr>
              <a:t>                 the average value of a pure sinusoidal waveform over one full cycle is zero.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FEF89F-4353-477B-A956-48C7B678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76" y="2734071"/>
            <a:ext cx="4572000" cy="869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4FB310-AEC6-40AD-AEDB-B43EC2898915}"/>
                  </a:ext>
                </a:extLst>
              </p:cNvPr>
              <p:cNvSpPr txBox="1"/>
              <p:nvPr/>
            </p:nvSpPr>
            <p:spPr>
              <a:xfrm>
                <a:off x="667528" y="4262830"/>
                <a:ext cx="332341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4FB310-AEC6-40AD-AEDB-B43EC2898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28" y="4262830"/>
                <a:ext cx="3323410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3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1CE655-27BF-47A7-8698-2EF82A942E8E}"/>
              </a:ext>
            </a:extLst>
          </p:cNvPr>
          <p:cNvSpPr/>
          <p:nvPr/>
        </p:nvSpPr>
        <p:spPr>
          <a:xfrm>
            <a:off x="4833257" y="225945"/>
            <a:ext cx="4012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1000B"/>
                </a:solidFill>
                <a:latin typeface="ItcKabel-Book"/>
              </a:rPr>
              <a:t>EFFECTIVE VALUES (RMS)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81CE63-3F4B-40D6-B840-448715536EAE}"/>
                  </a:ext>
                </a:extLst>
              </p:cNvPr>
              <p:cNvSpPr/>
              <p:nvPr/>
            </p:nvSpPr>
            <p:spPr>
              <a:xfrm>
                <a:off x="808652" y="1101212"/>
                <a:ext cx="10136155" cy="550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66FF"/>
                    </a:solidFill>
                    <a:latin typeface="Times-BoldItalic"/>
                  </a:rPr>
                  <a:t>The equivalent dc value of a sinusoidal current or voltage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b="1" dirty="0">
                    <a:solidFill>
                      <a:srgbClr val="0066FF"/>
                    </a:solidFill>
                    <a:latin typeface="Times-BoldItalic"/>
                  </a:rPr>
                  <a:t> or 0.707 of its peak value.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81CE63-3F4B-40D6-B840-448715536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52" y="1101212"/>
                <a:ext cx="10136155" cy="550535"/>
              </a:xfrm>
              <a:prstGeom prst="rect">
                <a:avLst/>
              </a:prstGeom>
              <a:blipFill>
                <a:blip r:embed="rId2"/>
                <a:stretch>
                  <a:fillRect l="-66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FF78EA5-8E0A-46FC-ADD6-2E8D99B0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5" y="2276475"/>
            <a:ext cx="42862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82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1CE655-27BF-47A7-8698-2EF82A942E8E}"/>
              </a:ext>
            </a:extLst>
          </p:cNvPr>
          <p:cNvSpPr/>
          <p:nvPr/>
        </p:nvSpPr>
        <p:spPr>
          <a:xfrm>
            <a:off x="4833257" y="225945"/>
            <a:ext cx="4012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1000B"/>
                </a:solidFill>
                <a:latin typeface="ItcKabel-Book"/>
              </a:rPr>
              <a:t>EFFECTIVE VALUES (RMS)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81CE63-3F4B-40D6-B840-448715536EAE}"/>
                  </a:ext>
                </a:extLst>
              </p:cNvPr>
              <p:cNvSpPr/>
              <p:nvPr/>
            </p:nvSpPr>
            <p:spPr>
              <a:xfrm>
                <a:off x="808652" y="1101212"/>
                <a:ext cx="10136155" cy="550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66FF"/>
                    </a:solidFill>
                    <a:latin typeface="Times-BoldItalic"/>
                  </a:rPr>
                  <a:t>The equivalent dc value of a sinusoidal current or voltage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b="1" dirty="0">
                    <a:solidFill>
                      <a:srgbClr val="0066FF"/>
                    </a:solidFill>
                    <a:latin typeface="Times-BoldItalic"/>
                  </a:rPr>
                  <a:t> or 0.707 of its peak value.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81CE63-3F4B-40D6-B840-448715536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52" y="1101212"/>
                <a:ext cx="10136155" cy="550535"/>
              </a:xfrm>
              <a:prstGeom prst="rect">
                <a:avLst/>
              </a:prstGeom>
              <a:blipFill>
                <a:blip r:embed="rId2"/>
                <a:stretch>
                  <a:fillRect l="-66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1BD9126-0C5D-41B3-8E29-46930E28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684" y="1704151"/>
            <a:ext cx="9144000" cy="49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2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8CAD41-1A9B-4560-89E0-46EC8557D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43"/>
          <a:stretch/>
        </p:blipFill>
        <p:spPr>
          <a:xfrm>
            <a:off x="3962400" y="2310300"/>
            <a:ext cx="8229600" cy="4484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1CE655-27BF-47A7-8698-2EF82A942E8E}"/>
              </a:ext>
            </a:extLst>
          </p:cNvPr>
          <p:cNvSpPr/>
          <p:nvPr/>
        </p:nvSpPr>
        <p:spPr>
          <a:xfrm>
            <a:off x="4833257" y="225945"/>
            <a:ext cx="4012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1000B"/>
                </a:solidFill>
                <a:latin typeface="ItcKabel-Book"/>
              </a:rPr>
              <a:t>EFFECTIVE VALUES (RMS)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E85BFC-B78F-4C82-9F0F-98AACD5D67FD}"/>
              </a:ext>
            </a:extLst>
          </p:cNvPr>
          <p:cNvSpPr/>
          <p:nvPr/>
        </p:nvSpPr>
        <p:spPr>
          <a:xfrm>
            <a:off x="827314" y="867947"/>
            <a:ext cx="1018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</a:t>
            </a:r>
            <a:r>
              <a:rPr lang="en-US" b="1" dirty="0">
                <a:solidFill>
                  <a:srgbClr val="0066FF"/>
                </a:solidFill>
                <a:latin typeface="Univers-Bold"/>
              </a:rPr>
              <a:t>rms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values of the sinusoidal waveform in each part in Figure shown.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2D75D-4359-459F-A5F0-2D59E9BC84BE}"/>
              </a:ext>
            </a:extLst>
          </p:cNvPr>
          <p:cNvSpPr/>
          <p:nvPr/>
        </p:nvSpPr>
        <p:spPr>
          <a:xfrm>
            <a:off x="827314" y="16639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0066FF"/>
                </a:solidFill>
                <a:latin typeface="Univers-BoldOblique"/>
              </a:rPr>
              <a:t>Solution: </a:t>
            </a:r>
          </a:p>
          <a:p>
            <a:r>
              <a:rPr lang="en-US" dirty="0">
                <a:solidFill>
                  <a:srgbClr val="000000"/>
                </a:solidFill>
                <a:latin typeface="Times-Roman"/>
              </a:rPr>
              <a:t>For part (a), </a:t>
            </a:r>
            <a:endParaRPr lang="en-US" b="1" dirty="0">
              <a:solidFill>
                <a:srgbClr val="000000"/>
              </a:solidFill>
              <a:latin typeface="Times-Bol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9E7B93-8FBF-4E85-958C-6C86DC6CB72B}"/>
              </a:ext>
            </a:extLst>
          </p:cNvPr>
          <p:cNvSpPr/>
          <p:nvPr/>
        </p:nvSpPr>
        <p:spPr>
          <a:xfrm>
            <a:off x="827313" y="4271978"/>
            <a:ext cx="1365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-Roman"/>
              </a:rPr>
              <a:t>For part (b),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C46CBC-921B-4402-BE6D-ED269AA85854}"/>
                  </a:ext>
                </a:extLst>
              </p:cNvPr>
              <p:cNvSpPr txBox="1"/>
              <p:nvPr/>
            </p:nvSpPr>
            <p:spPr>
              <a:xfrm>
                <a:off x="827314" y="2736990"/>
                <a:ext cx="16360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707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C46CBC-921B-4402-BE6D-ED269AA85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2736990"/>
                <a:ext cx="1636089" cy="276999"/>
              </a:xfrm>
              <a:prstGeom prst="rect">
                <a:avLst/>
              </a:prstGeom>
              <a:blipFill>
                <a:blip r:embed="rId3"/>
                <a:stretch>
                  <a:fillRect l="-298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B8E71A-AA3A-4D35-B95C-159B35818BE0}"/>
                  </a:ext>
                </a:extLst>
              </p:cNvPr>
              <p:cNvSpPr txBox="1"/>
              <p:nvPr/>
            </p:nvSpPr>
            <p:spPr>
              <a:xfrm>
                <a:off x="827314" y="3247183"/>
                <a:ext cx="2580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707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B8E71A-AA3A-4D35-B95C-159B35818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3247183"/>
                <a:ext cx="2580771" cy="276999"/>
              </a:xfrm>
              <a:prstGeom prst="rect">
                <a:avLst/>
              </a:prstGeom>
              <a:blipFill>
                <a:blip r:embed="rId4"/>
                <a:stretch>
                  <a:fillRect t="-4444" r="-354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5FD4D0-F1C8-4B40-ABB6-B095A253772F}"/>
                  </a:ext>
                </a:extLst>
              </p:cNvPr>
              <p:cNvSpPr txBox="1"/>
              <p:nvPr/>
            </p:nvSpPr>
            <p:spPr>
              <a:xfrm>
                <a:off x="827313" y="3709629"/>
                <a:ext cx="1684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5FD4D0-F1C8-4B40-ABB6-B095A2537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3" y="3709629"/>
                <a:ext cx="1684757" cy="276999"/>
              </a:xfrm>
              <a:prstGeom prst="rect">
                <a:avLst/>
              </a:prstGeom>
              <a:blipFill>
                <a:blip r:embed="rId5"/>
                <a:stretch>
                  <a:fillRect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B2AB34-9726-4176-B031-87B5CD27BDB9}"/>
                  </a:ext>
                </a:extLst>
              </p:cNvPr>
              <p:cNvSpPr txBox="1"/>
              <p:nvPr/>
            </p:nvSpPr>
            <p:spPr>
              <a:xfrm>
                <a:off x="827313" y="4880885"/>
                <a:ext cx="1658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707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B2AB34-9726-4176-B031-87B5CD27B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3" y="4880885"/>
                <a:ext cx="1658082" cy="276999"/>
              </a:xfrm>
              <a:prstGeom prst="rect">
                <a:avLst/>
              </a:prstGeom>
              <a:blipFill>
                <a:blip r:embed="rId6"/>
                <a:stretch>
                  <a:fillRect l="-294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5BF792-3BAB-4BC2-BEB8-3F502A4D1E12}"/>
                  </a:ext>
                </a:extLst>
              </p:cNvPr>
              <p:cNvSpPr txBox="1"/>
              <p:nvPr/>
            </p:nvSpPr>
            <p:spPr>
              <a:xfrm>
                <a:off x="802434" y="5389107"/>
                <a:ext cx="2131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707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5BF792-3BAB-4BC2-BEB8-3F502A4D1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4" y="5389107"/>
                <a:ext cx="2131994" cy="276999"/>
              </a:xfrm>
              <a:prstGeom prst="rect">
                <a:avLst/>
              </a:prstGeom>
              <a:blipFill>
                <a:blip r:embed="rId7"/>
                <a:stretch>
                  <a:fillRect t="-2222" r="-458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E49689-84E2-4851-A01D-BEF8DB9B3986}"/>
                  </a:ext>
                </a:extLst>
              </p:cNvPr>
              <p:cNvSpPr txBox="1"/>
              <p:nvPr/>
            </p:nvSpPr>
            <p:spPr>
              <a:xfrm>
                <a:off x="802433" y="5851553"/>
                <a:ext cx="13801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E49689-84E2-4851-A01D-BEF8DB9B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3" y="5851553"/>
                <a:ext cx="1380186" cy="276999"/>
              </a:xfrm>
              <a:prstGeom prst="rect">
                <a:avLst/>
              </a:prstGeom>
              <a:blipFill>
                <a:blip r:embed="rId8"/>
                <a:stretch>
                  <a:fillRect r="-53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771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1CE655-27BF-47A7-8698-2EF82A942E8E}"/>
              </a:ext>
            </a:extLst>
          </p:cNvPr>
          <p:cNvSpPr/>
          <p:nvPr/>
        </p:nvSpPr>
        <p:spPr>
          <a:xfrm>
            <a:off x="4833257" y="225945"/>
            <a:ext cx="4012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1000B"/>
                </a:solidFill>
                <a:latin typeface="ItcKabel-Book"/>
              </a:rPr>
              <a:t>EFFECTIVE VALUES (RMS)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E85BFC-B78F-4C82-9F0F-98AACD5D67FD}"/>
              </a:ext>
            </a:extLst>
          </p:cNvPr>
          <p:cNvSpPr/>
          <p:nvPr/>
        </p:nvSpPr>
        <p:spPr>
          <a:xfrm>
            <a:off x="827314" y="867947"/>
            <a:ext cx="1018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4: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Determine the effective values (rms) of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2D75D-4359-459F-A5F0-2D59E9BC84BE}"/>
              </a:ext>
            </a:extLst>
          </p:cNvPr>
          <p:cNvSpPr/>
          <p:nvPr/>
        </p:nvSpPr>
        <p:spPr>
          <a:xfrm>
            <a:off x="827314" y="28189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0066FF"/>
                </a:solidFill>
                <a:latin typeface="Univers-BoldOblique"/>
              </a:rPr>
              <a:t>Solution: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C46CBC-921B-4402-BE6D-ED269AA85854}"/>
                  </a:ext>
                </a:extLst>
              </p:cNvPr>
              <p:cNvSpPr txBox="1"/>
              <p:nvPr/>
            </p:nvSpPr>
            <p:spPr>
              <a:xfrm>
                <a:off x="2011365" y="3896991"/>
                <a:ext cx="4572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707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707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𝟎𝟕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C46CBC-921B-4402-BE6D-ED269AA85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365" y="3896991"/>
                <a:ext cx="4572470" cy="276999"/>
              </a:xfrm>
              <a:prstGeom prst="rect">
                <a:avLst/>
              </a:prstGeom>
              <a:blipFill>
                <a:blip r:embed="rId2"/>
                <a:stretch>
                  <a:fillRect r="-800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418ED8-1A41-438C-822A-EA933E48E131}"/>
                  </a:ext>
                </a:extLst>
              </p:cNvPr>
              <p:cNvSpPr txBox="1"/>
              <p:nvPr/>
            </p:nvSpPr>
            <p:spPr>
              <a:xfrm>
                <a:off x="2282774" y="1436446"/>
                <a:ext cx="22655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418ED8-1A41-438C-822A-EA933E48E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774" y="1436446"/>
                <a:ext cx="2265557" cy="307777"/>
              </a:xfrm>
              <a:prstGeom prst="rect">
                <a:avLst/>
              </a:prstGeom>
              <a:blipFill>
                <a:blip r:embed="rId3"/>
                <a:stretch>
                  <a:fillRect r="-107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ED2150-AA87-4030-9633-A0DAFA55DD81}"/>
                  </a:ext>
                </a:extLst>
              </p:cNvPr>
              <p:cNvSpPr txBox="1"/>
              <p:nvPr/>
            </p:nvSpPr>
            <p:spPr>
              <a:xfrm>
                <a:off x="2293867" y="2409148"/>
                <a:ext cx="26266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100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ED2150-AA87-4030-9633-A0DAFA55D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67" y="2409148"/>
                <a:ext cx="2626681" cy="307777"/>
              </a:xfrm>
              <a:prstGeom prst="rect">
                <a:avLst/>
              </a:prstGeom>
              <a:blipFill>
                <a:blip r:embed="rId4"/>
                <a:stretch>
                  <a:fillRect r="-464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49889C-6FD3-497E-AAE0-BAAC9090BF1D}"/>
                  </a:ext>
                </a:extLst>
              </p:cNvPr>
              <p:cNvSpPr txBox="1"/>
              <p:nvPr/>
            </p:nvSpPr>
            <p:spPr>
              <a:xfrm>
                <a:off x="2285499" y="1922797"/>
                <a:ext cx="31919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50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49889C-6FD3-497E-AAE0-BAAC9090B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499" y="1922797"/>
                <a:ext cx="3191964" cy="307777"/>
              </a:xfrm>
              <a:prstGeom prst="rect">
                <a:avLst/>
              </a:prstGeom>
              <a:blipFill>
                <a:blip r:embed="rId5"/>
                <a:stretch>
                  <a:fillRect r="-763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0FEC5C-D0FD-4176-B39B-E65E2321FDAB}"/>
                  </a:ext>
                </a:extLst>
              </p:cNvPr>
              <p:cNvSpPr txBox="1"/>
              <p:nvPr/>
            </p:nvSpPr>
            <p:spPr>
              <a:xfrm>
                <a:off x="1939830" y="4649570"/>
                <a:ext cx="51110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707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707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𝟑𝟓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𝒎𝑨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0FEC5C-D0FD-4176-B39B-E65E2321F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30" y="4649570"/>
                <a:ext cx="5111079" cy="276999"/>
              </a:xfrm>
              <a:prstGeom prst="rect">
                <a:avLst/>
              </a:prstGeom>
              <a:blipFill>
                <a:blip r:embed="rId6"/>
                <a:stretch>
                  <a:fillRect t="-2222" r="-71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BA4950-36D3-4302-98D1-55DF630907AF}"/>
                  </a:ext>
                </a:extLst>
              </p:cNvPr>
              <p:cNvSpPr txBox="1"/>
              <p:nvPr/>
            </p:nvSpPr>
            <p:spPr>
              <a:xfrm>
                <a:off x="1939830" y="5464540"/>
                <a:ext cx="47095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707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707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𝟕𝟎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BA4950-36D3-4302-98D1-55DF63090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30" y="5464540"/>
                <a:ext cx="4709559" cy="276999"/>
              </a:xfrm>
              <a:prstGeom prst="rect">
                <a:avLst/>
              </a:prstGeom>
              <a:blipFill>
                <a:blip r:embed="rId7"/>
                <a:stretch>
                  <a:fillRect r="-776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6152113-7759-4712-9F6C-F14A3BC3B602}"/>
              </a:ext>
            </a:extLst>
          </p:cNvPr>
          <p:cNvSpPr/>
          <p:nvPr/>
        </p:nvSpPr>
        <p:spPr>
          <a:xfrm>
            <a:off x="2061427" y="2849089"/>
            <a:ext cx="477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Since effective values depend only on magnitude,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8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1403632" y="184336"/>
            <a:ext cx="9283781" cy="140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>
                <a:latin typeface="+mj-lt"/>
                <a:ea typeface="+mj-ea"/>
                <a:cs typeface="+mj-cs"/>
              </a:rPr>
              <a:t>Sinusoidal Alternating Waveforms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9D836-D80D-4888-AAEB-99504DC8E9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03" r="-1" b="3378"/>
          <a:stretch/>
        </p:blipFill>
        <p:spPr>
          <a:xfrm>
            <a:off x="-1078" y="3076855"/>
            <a:ext cx="12188952" cy="31182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12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3217807" y="53268"/>
            <a:ext cx="5756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Sinusoidal voltage Waveform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E3956E-B252-4184-8DB6-96CD6D94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599"/>
            <a:ext cx="6498933" cy="594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10A0F8-D990-49FF-9CD2-5180D4E70C38}"/>
              </a:ext>
            </a:extLst>
          </p:cNvPr>
          <p:cNvSpPr/>
          <p:nvPr/>
        </p:nvSpPr>
        <p:spPr>
          <a:xfrm>
            <a:off x="6498933" y="1455407"/>
            <a:ext cx="5598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-Bold"/>
              </a:rPr>
              <a:t>Peak amplitude: </a:t>
            </a:r>
            <a:r>
              <a:rPr lang="en-US" sz="2000" dirty="0">
                <a:latin typeface="Times-Roman"/>
              </a:rPr>
              <a:t>The maximum value of a waveform as measured from its </a:t>
            </a:r>
            <a:r>
              <a:rPr lang="en-US" sz="2000" i="1" dirty="0">
                <a:latin typeface="Times-Italic"/>
              </a:rPr>
              <a:t>average, </a:t>
            </a:r>
            <a:r>
              <a:rPr lang="en-US" sz="2000" dirty="0">
                <a:latin typeface="Times-Roman"/>
              </a:rPr>
              <a:t>or </a:t>
            </a:r>
            <a:r>
              <a:rPr lang="en-US" sz="2000" i="1" dirty="0">
                <a:latin typeface="Times-Italic"/>
              </a:rPr>
              <a:t>mean, </a:t>
            </a:r>
            <a:r>
              <a:rPr lang="en-US" sz="2000" dirty="0">
                <a:latin typeface="Times-Roman"/>
              </a:rPr>
              <a:t>value, denoted by uppercase letters [such as </a:t>
            </a:r>
            <a:r>
              <a:rPr lang="en-US" sz="2000" b="1" i="1" dirty="0" err="1">
                <a:solidFill>
                  <a:srgbClr val="0070C0"/>
                </a:solidFill>
                <a:latin typeface="Times-Italic"/>
              </a:rPr>
              <a:t>E</a:t>
            </a:r>
            <a:r>
              <a:rPr lang="en-US" sz="2000" b="1" i="1" baseline="-25000" dirty="0" err="1">
                <a:solidFill>
                  <a:srgbClr val="0070C0"/>
                </a:solidFill>
                <a:latin typeface="Times-Italic"/>
              </a:rPr>
              <a:t>m</a:t>
            </a:r>
            <a:r>
              <a:rPr lang="en-US" sz="2000" i="1" dirty="0">
                <a:latin typeface="Times-Italic"/>
              </a:rPr>
              <a:t> </a:t>
            </a:r>
            <a:r>
              <a:rPr lang="en-US" sz="2000" dirty="0">
                <a:latin typeface="Times-Italic"/>
              </a:rPr>
              <a:t>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78169F-FDA4-45FA-BD5A-7058833FC66C}"/>
              </a:ext>
            </a:extLst>
          </p:cNvPr>
          <p:cNvSpPr/>
          <p:nvPr/>
        </p:nvSpPr>
        <p:spPr>
          <a:xfrm>
            <a:off x="6498933" y="2551837"/>
            <a:ext cx="552822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-Bold"/>
              </a:rPr>
              <a:t>Peak-to-peak value: </a:t>
            </a:r>
            <a:r>
              <a:rPr lang="en-US" dirty="0">
                <a:latin typeface="Times-Roman"/>
              </a:rPr>
              <a:t>Denoted by </a:t>
            </a:r>
            <a:r>
              <a:rPr lang="en-US" sz="2000" b="1" i="1" dirty="0">
                <a:solidFill>
                  <a:srgbClr val="0070C0"/>
                </a:solidFill>
                <a:latin typeface="Times-Italic"/>
              </a:rPr>
              <a:t>E</a:t>
            </a:r>
            <a:r>
              <a:rPr lang="en-US" sz="2000" b="1" i="1" baseline="-25000" dirty="0">
                <a:solidFill>
                  <a:srgbClr val="0070C0"/>
                </a:solidFill>
                <a:latin typeface="Times-Italic"/>
              </a:rPr>
              <a:t>p-p</a:t>
            </a:r>
            <a:r>
              <a:rPr lang="en-US" sz="800" i="1" dirty="0">
                <a:latin typeface="Times-Italic"/>
              </a:rPr>
              <a:t> </a:t>
            </a:r>
            <a:r>
              <a:rPr lang="en-US" dirty="0">
                <a:latin typeface="Times-Roman"/>
              </a:rPr>
              <a:t>or </a:t>
            </a:r>
            <a:r>
              <a:rPr lang="en-US" sz="2000" b="1" i="1" dirty="0" err="1">
                <a:solidFill>
                  <a:srgbClr val="0070C0"/>
                </a:solidFill>
                <a:latin typeface="Times-Italic"/>
              </a:rPr>
              <a:t>V</a:t>
            </a:r>
            <a:r>
              <a:rPr lang="en-US" sz="2000" b="1" i="1" baseline="-25000" dirty="0" err="1">
                <a:solidFill>
                  <a:srgbClr val="0070C0"/>
                </a:solidFill>
                <a:latin typeface="Times-Italic"/>
              </a:rPr>
              <a:t>p</a:t>
            </a:r>
            <a:r>
              <a:rPr lang="en-US" sz="2000" b="1" i="1" baseline="-25000" dirty="0">
                <a:solidFill>
                  <a:srgbClr val="0070C0"/>
                </a:solidFill>
                <a:latin typeface="Times-Italic"/>
              </a:rPr>
              <a:t>-p </a:t>
            </a:r>
            <a:r>
              <a:rPr lang="en-US" sz="2000" b="1" i="1" dirty="0">
                <a:solidFill>
                  <a:srgbClr val="0070C0"/>
                </a:solidFill>
                <a:latin typeface="Times-Italic"/>
              </a:rPr>
              <a:t> </a:t>
            </a:r>
            <a:r>
              <a:rPr lang="en-US" dirty="0">
                <a:latin typeface="Times-Roman"/>
              </a:rPr>
              <a:t>the full voltage between positive and negative peaks of the waveform, that is, the sum of the magnitude of the positive and negative peaks.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CE4A5F-2D6B-4341-BDC3-D8E1161AC090}"/>
              </a:ext>
            </a:extLst>
          </p:cNvPr>
          <p:cNvSpPr/>
          <p:nvPr/>
        </p:nvSpPr>
        <p:spPr>
          <a:xfrm>
            <a:off x="6498933" y="4059942"/>
            <a:ext cx="4495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Period (</a:t>
            </a:r>
            <a:r>
              <a:rPr lang="en-US" b="1" i="1" dirty="0">
                <a:latin typeface="Times-BoldItalic"/>
              </a:rPr>
              <a:t>T </a:t>
            </a:r>
            <a:r>
              <a:rPr lang="en-US" b="1" dirty="0">
                <a:latin typeface="Times-Bold"/>
              </a:rPr>
              <a:t>): </a:t>
            </a:r>
            <a:r>
              <a:rPr lang="en-US" dirty="0">
                <a:latin typeface="Times-Roman"/>
              </a:rPr>
              <a:t>The time of a periodic waveform.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9ED83-0725-437D-9144-C8A17538CFE0}"/>
              </a:ext>
            </a:extLst>
          </p:cNvPr>
          <p:cNvSpPr/>
          <p:nvPr/>
        </p:nvSpPr>
        <p:spPr>
          <a:xfrm>
            <a:off x="6498933" y="4566740"/>
            <a:ext cx="5598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-Bold"/>
              </a:rPr>
              <a:t>Cycle: </a:t>
            </a:r>
            <a:r>
              <a:rPr lang="en-US" dirty="0">
                <a:latin typeface="Times-Roman"/>
              </a:rPr>
              <a:t>The portion of a waveform contained in one period of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8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3217807" y="53268"/>
            <a:ext cx="5756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Sinusoidal voltage Waveform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F65A7-DE18-4514-8911-400E8519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061" y="699599"/>
            <a:ext cx="5943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4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3217807" y="53268"/>
            <a:ext cx="5756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Sinusoidal voltage Waveform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8E00D-7A05-49DE-8C78-6D0F3BABE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0" y="2494429"/>
            <a:ext cx="11978757" cy="43103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76CC03-0297-41EF-9F31-8DE0656D5CEB}"/>
              </a:ext>
            </a:extLst>
          </p:cNvPr>
          <p:cNvSpPr/>
          <p:nvPr/>
        </p:nvSpPr>
        <p:spPr>
          <a:xfrm>
            <a:off x="765110" y="740449"/>
            <a:ext cx="1117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-Bold"/>
              </a:rPr>
              <a:t>Frequency ( </a:t>
            </a:r>
            <a:r>
              <a:rPr lang="en-US" b="1" i="1" dirty="0">
                <a:latin typeface="Times-BoldItalic"/>
              </a:rPr>
              <a:t>f  </a:t>
            </a:r>
            <a:r>
              <a:rPr lang="en-US" b="1" dirty="0">
                <a:latin typeface="Times-Bold"/>
              </a:rPr>
              <a:t>): </a:t>
            </a:r>
            <a:r>
              <a:rPr lang="en-US" dirty="0">
                <a:latin typeface="Times-Roman"/>
              </a:rPr>
              <a:t>The number of cycles that occur in 1 s.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77581-8E19-46EE-B1FC-63FC7E8AD684}"/>
              </a:ext>
            </a:extLst>
          </p:cNvPr>
          <p:cNvSpPr/>
          <p:nvPr/>
        </p:nvSpPr>
        <p:spPr>
          <a:xfrm>
            <a:off x="765110" y="1109781"/>
            <a:ext cx="564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The unit of measure for frequency is the </a:t>
            </a:r>
            <a:r>
              <a:rPr lang="en-US" b="1" i="1" dirty="0">
                <a:solidFill>
                  <a:srgbClr val="0070C0"/>
                </a:solidFill>
                <a:latin typeface="Times-Italic"/>
              </a:rPr>
              <a:t>hertz </a:t>
            </a:r>
            <a:r>
              <a:rPr lang="en-US" b="1" dirty="0">
                <a:solidFill>
                  <a:srgbClr val="0070C0"/>
                </a:solidFill>
                <a:latin typeface="Times-Roman"/>
              </a:rPr>
              <a:t>(Hz</a:t>
            </a:r>
            <a:r>
              <a:rPr lang="en-US" dirty="0">
                <a:latin typeface="Times-Roman"/>
              </a:rPr>
              <a:t>), where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012B0-DEC3-4CB8-8238-50851349B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10" y="1694329"/>
            <a:ext cx="6276975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A8C801-136A-4636-BEDC-7B45FE585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779" y="1408579"/>
            <a:ext cx="4257675" cy="1085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FDFA8E-6653-4865-8772-BB22B1EE781E}"/>
                  </a:ext>
                </a:extLst>
              </p:cNvPr>
              <p:cNvSpPr txBox="1"/>
              <p:nvPr/>
            </p:nvSpPr>
            <p:spPr>
              <a:xfrm>
                <a:off x="1073020" y="5420199"/>
                <a:ext cx="13603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𝑐𝑦𝑐𝑙𝑒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FDFA8E-6653-4865-8772-BB22B1EE7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020" y="5420199"/>
                <a:ext cx="136037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73E84E-5FC3-44D9-90C6-6D27F03558C9}"/>
                  </a:ext>
                </a:extLst>
              </p:cNvPr>
              <p:cNvSpPr txBox="1"/>
              <p:nvPr/>
            </p:nvSpPr>
            <p:spPr>
              <a:xfrm>
                <a:off x="5806748" y="5435385"/>
                <a:ext cx="167295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𝑐𝑦𝑐𝑙𝑒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73E84E-5FC3-44D9-90C6-6D27F0355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748" y="5435385"/>
                <a:ext cx="167295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EC3B5C-C623-4DDD-B3E9-C6D97357096C}"/>
                  </a:ext>
                </a:extLst>
              </p:cNvPr>
              <p:cNvSpPr txBox="1"/>
              <p:nvPr/>
            </p:nvSpPr>
            <p:spPr>
              <a:xfrm>
                <a:off x="10220122" y="5420200"/>
                <a:ext cx="13603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𝑐𝑦𝑐𝑙𝑒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EC3B5C-C623-4DDD-B3E9-C6D973570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122" y="5420200"/>
                <a:ext cx="136037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92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3217807" y="53268"/>
            <a:ext cx="5756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Sinusoidal voltage Waveform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BB2685-2155-4FC6-9EA3-B931EC3C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6861"/>
            <a:ext cx="12192000" cy="27642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FFFA3A-3CAF-404B-BB0C-168AEF5EC099}"/>
              </a:ext>
            </a:extLst>
          </p:cNvPr>
          <p:cNvSpPr/>
          <p:nvPr/>
        </p:nvSpPr>
        <p:spPr>
          <a:xfrm>
            <a:off x="765110" y="740449"/>
            <a:ext cx="1117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-Bold"/>
              </a:rPr>
              <a:t>Frequency ( </a:t>
            </a:r>
            <a:r>
              <a:rPr lang="en-US" b="1" i="1" dirty="0">
                <a:latin typeface="Times-BoldItalic"/>
              </a:rPr>
              <a:t>f  </a:t>
            </a:r>
            <a:r>
              <a:rPr lang="en-US" b="1" dirty="0">
                <a:latin typeface="Times-Bold"/>
              </a:rPr>
              <a:t>): </a:t>
            </a:r>
            <a:r>
              <a:rPr lang="en-US" dirty="0">
                <a:latin typeface="Times-Roman"/>
              </a:rPr>
              <a:t>The number of cycles that occur in 1 s.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EDF0F-C1F0-4FEA-B7C9-20FF4CB9F31E}"/>
              </a:ext>
            </a:extLst>
          </p:cNvPr>
          <p:cNvSpPr/>
          <p:nvPr/>
        </p:nvSpPr>
        <p:spPr>
          <a:xfrm>
            <a:off x="765110" y="1109781"/>
            <a:ext cx="564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The unit of measure for frequency is the </a:t>
            </a:r>
            <a:r>
              <a:rPr lang="en-US" b="1" i="1" dirty="0">
                <a:solidFill>
                  <a:srgbClr val="0070C0"/>
                </a:solidFill>
                <a:latin typeface="Times-Italic"/>
              </a:rPr>
              <a:t>hertz </a:t>
            </a:r>
            <a:r>
              <a:rPr lang="en-US" b="1" dirty="0">
                <a:solidFill>
                  <a:srgbClr val="0070C0"/>
                </a:solidFill>
                <a:latin typeface="Times-Roman"/>
              </a:rPr>
              <a:t>(Hz</a:t>
            </a:r>
            <a:r>
              <a:rPr lang="en-US" dirty="0">
                <a:latin typeface="Times-Roman"/>
              </a:rPr>
              <a:t>), 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1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F4D39-1FEA-4811-9C47-65075A48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930010"/>
            <a:ext cx="8229600" cy="3209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3217807" y="53268"/>
            <a:ext cx="5756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Sinusoidal voltage Waveform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7AD412-1BE5-41F8-9350-8BCB2F9530E0}"/>
              </a:ext>
            </a:extLst>
          </p:cNvPr>
          <p:cNvSpPr/>
          <p:nvPr/>
        </p:nvSpPr>
        <p:spPr>
          <a:xfrm>
            <a:off x="706016" y="79914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sinusoidal waveform in Figure shown.</a:t>
            </a:r>
          </a:p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a.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What is the peak value?</a:t>
            </a:r>
          </a:p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b.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What is the instantaneous value at 0.3 s and 0.6 s?</a:t>
            </a:r>
          </a:p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c.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What is the peak-to-peak value of the waveform?</a:t>
            </a:r>
          </a:p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d.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What is the period of the waveform?</a:t>
            </a:r>
          </a:p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e.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How many cycles are shown?</a:t>
            </a:r>
          </a:p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f.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What is the frequency of the waveform?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7E46DA-7132-4C69-AA81-BADCB4F586ED}"/>
              </a:ext>
            </a:extLst>
          </p:cNvPr>
          <p:cNvSpPr/>
          <p:nvPr/>
        </p:nvSpPr>
        <p:spPr>
          <a:xfrm>
            <a:off x="706016" y="342900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0066FF"/>
                </a:solidFill>
                <a:latin typeface="Univers-BoldOblique"/>
              </a:rPr>
              <a:t>Solutions:</a:t>
            </a:r>
          </a:p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a.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-Bold"/>
              </a:rPr>
              <a:t>8 V.</a:t>
            </a:r>
          </a:p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b.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At 0.3 s, </a:t>
            </a:r>
            <a:r>
              <a:rPr lang="en-US" b="1" dirty="0">
                <a:solidFill>
                  <a:srgbClr val="000000"/>
                </a:solidFill>
                <a:latin typeface="Times-Bold"/>
              </a:rPr>
              <a:t>8 V;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at 0.6 s, </a:t>
            </a:r>
            <a:r>
              <a:rPr lang="en-US" b="1" dirty="0">
                <a:solidFill>
                  <a:srgbClr val="000000"/>
                </a:solidFill>
                <a:latin typeface="Times-Bold"/>
              </a:rPr>
              <a:t>0 V.</a:t>
            </a:r>
          </a:p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c.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-Bold"/>
              </a:rPr>
              <a:t>16 V.</a:t>
            </a:r>
          </a:p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d.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-Bold"/>
              </a:rPr>
              <a:t>0.4 s.</a:t>
            </a:r>
          </a:p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e.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-Bold"/>
              </a:rPr>
              <a:t>3.5 cycles.</a:t>
            </a:r>
          </a:p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f.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-Bold"/>
              </a:rPr>
              <a:t>2.5 cps,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or </a:t>
            </a:r>
            <a:r>
              <a:rPr lang="en-US" b="1" dirty="0">
                <a:solidFill>
                  <a:srgbClr val="000000"/>
                </a:solidFill>
                <a:latin typeface="Times-Bold"/>
              </a:rPr>
              <a:t>2.5 Hz.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0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3217807" y="53268"/>
            <a:ext cx="5756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Sinusoidal voltage Waveform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F52DB-59B9-4411-96B0-637130359DA3}"/>
              </a:ext>
            </a:extLst>
          </p:cNvPr>
          <p:cNvSpPr/>
          <p:nvPr/>
        </p:nvSpPr>
        <p:spPr>
          <a:xfrm>
            <a:off x="169807" y="925526"/>
            <a:ext cx="5516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The unit of measurement for the horizontal axis can be </a:t>
            </a:r>
            <a:r>
              <a:rPr lang="en-US" b="1" dirty="0">
                <a:solidFill>
                  <a:srgbClr val="0070C0"/>
                </a:solidFill>
                <a:latin typeface="Times-Bold"/>
              </a:rPr>
              <a:t>time</a:t>
            </a:r>
            <a:r>
              <a:rPr lang="en-US" dirty="0">
                <a:latin typeface="Times-Roman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imes-Bold"/>
              </a:rPr>
              <a:t>degrees</a:t>
            </a:r>
            <a:r>
              <a:rPr lang="en-US" i="1" dirty="0">
                <a:latin typeface="Times-Italic"/>
              </a:rPr>
              <a:t>, </a:t>
            </a:r>
            <a:r>
              <a:rPr lang="en-US" dirty="0">
                <a:latin typeface="Times-Roman"/>
              </a:rPr>
              <a:t>or </a:t>
            </a:r>
            <a:r>
              <a:rPr lang="en-US" b="1" dirty="0">
                <a:solidFill>
                  <a:srgbClr val="0070C0"/>
                </a:solidFill>
                <a:latin typeface="Times-Bold"/>
              </a:rPr>
              <a:t>radians</a:t>
            </a:r>
            <a:r>
              <a:rPr lang="en-US" i="1" dirty="0">
                <a:solidFill>
                  <a:srgbClr val="0070C0"/>
                </a:solidFill>
                <a:latin typeface="Times-Italic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8BDE6-139C-4647-8A92-E6A43ECE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41" y="1143000"/>
            <a:ext cx="5473959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4F45D6-48DE-4AE6-A793-C1C4B7693026}"/>
                  </a:ext>
                </a:extLst>
              </p:cNvPr>
              <p:cNvSpPr txBox="1"/>
              <p:nvPr/>
            </p:nvSpPr>
            <p:spPr>
              <a:xfrm>
                <a:off x="748305" y="1785408"/>
                <a:ext cx="754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4F45D6-48DE-4AE6-A793-C1C4B769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5" y="1785408"/>
                <a:ext cx="754566" cy="276999"/>
              </a:xfrm>
              <a:prstGeom prst="rect">
                <a:avLst/>
              </a:prstGeom>
              <a:blipFill>
                <a:blip r:embed="rId3"/>
                <a:stretch>
                  <a:fillRect l="-7258" r="-564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550F0E-84EF-4918-BA8A-ED2B5367BF6B}"/>
                  </a:ext>
                </a:extLst>
              </p:cNvPr>
              <p:cNvSpPr txBox="1"/>
              <p:nvPr/>
            </p:nvSpPr>
            <p:spPr>
              <a:xfrm>
                <a:off x="748305" y="2849954"/>
                <a:ext cx="19898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𝑟𝑎𝑑𝑖𝑎𝑛𝑠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550F0E-84EF-4918-BA8A-ED2B5367B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5" y="2849954"/>
                <a:ext cx="1989840" cy="276999"/>
              </a:xfrm>
              <a:prstGeom prst="rect">
                <a:avLst/>
              </a:prstGeom>
              <a:blipFill>
                <a:blip r:embed="rId4"/>
                <a:stretch>
                  <a:fillRect l="-2454" r="-276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F1ED7B-C4BB-4323-8133-693B40C23666}"/>
                  </a:ext>
                </a:extLst>
              </p:cNvPr>
              <p:cNvSpPr txBox="1"/>
              <p:nvPr/>
            </p:nvSpPr>
            <p:spPr>
              <a:xfrm>
                <a:off x="726376" y="3263059"/>
                <a:ext cx="3111557" cy="53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F1ED7B-C4BB-4323-8133-693B40C23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76" y="3263059"/>
                <a:ext cx="3111557" cy="533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EC7A12F-7B57-4BDF-9B86-35F1EDBA9C87}"/>
              </a:ext>
            </a:extLst>
          </p:cNvPr>
          <p:cNvSpPr/>
          <p:nvPr/>
        </p:nvSpPr>
        <p:spPr>
          <a:xfrm>
            <a:off x="556726" y="39697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-Roman"/>
              </a:rPr>
              <a:t>The conversions equations between the two are the following: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27BDC5-1F22-4186-BF0F-BFBCD464F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26" y="4549741"/>
            <a:ext cx="3804438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71DF2F-3BFE-4262-AB61-B3C8BCD76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726" y="5647342"/>
            <a:ext cx="3871131" cy="981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3D9786F-87C2-4614-B210-A840199FA7A9}"/>
                  </a:ext>
                </a:extLst>
              </p:cNvPr>
              <p:cNvSpPr/>
              <p:nvPr/>
            </p:nvSpPr>
            <p:spPr>
              <a:xfrm>
                <a:off x="556726" y="2239608"/>
                <a:ext cx="1747594" cy="61093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3D9786F-87C2-4614-B210-A840199FA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26" y="2239608"/>
                <a:ext cx="1747594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E269A52-A282-4875-919B-A3EC1599E2CA}"/>
              </a:ext>
            </a:extLst>
          </p:cNvPr>
          <p:cNvSpPr/>
          <p:nvPr/>
        </p:nvSpPr>
        <p:spPr>
          <a:xfrm>
            <a:off x="3054952" y="2328428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The angular frequency in radians/s</a:t>
            </a:r>
          </a:p>
        </p:txBody>
      </p:sp>
    </p:spTree>
    <p:extLst>
      <p:ext uri="{BB962C8B-B14F-4D97-AF65-F5344CB8AC3E}">
        <p14:creationId xmlns:p14="http://schemas.microsoft.com/office/powerpoint/2010/main" val="292336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3217807" y="53268"/>
            <a:ext cx="5756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Sinusoidal voltage Waveform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8BDE6-139C-4647-8A92-E6A43ECE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41" y="1143000"/>
            <a:ext cx="5473959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27BDC5-1F22-4186-BF0F-BFBCD464F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2" y="972000"/>
            <a:ext cx="3804438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71DF2F-3BFE-4262-AB61-B3C8BCD76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42" y="2069601"/>
            <a:ext cx="3871131" cy="9815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D25762-6F86-4DEB-9ADB-96AFF190F23F}"/>
              </a:ext>
            </a:extLst>
          </p:cNvPr>
          <p:cNvSpPr/>
          <p:nvPr/>
        </p:nvSpPr>
        <p:spPr>
          <a:xfrm>
            <a:off x="492929" y="3234312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Applying these equations, we find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5A860C-EA63-49DF-8F83-3C19BFB90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29" y="3806890"/>
            <a:ext cx="43042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9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814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ItcKabel-Book</vt:lpstr>
      <vt:lpstr>MathematicalPi-One</vt:lpstr>
      <vt:lpstr>Times-Bold</vt:lpstr>
      <vt:lpstr>Times-BoldItalic</vt:lpstr>
      <vt:lpstr>Times-Italic</vt:lpstr>
      <vt:lpstr>Times-Roman</vt:lpstr>
      <vt:lpstr>Univers-Bold</vt:lpstr>
      <vt:lpstr>Univers-BoldOblique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1</cp:revision>
  <dcterms:created xsi:type="dcterms:W3CDTF">2020-06-08T13:43:03Z</dcterms:created>
  <dcterms:modified xsi:type="dcterms:W3CDTF">2020-06-08T13:48:03Z</dcterms:modified>
</cp:coreProperties>
</file>